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79" r:id="rId4"/>
    <p:sldId id="280" r:id="rId5"/>
    <p:sldId id="282" r:id="rId6"/>
    <p:sldId id="307" r:id="rId7"/>
    <p:sldId id="283" r:id="rId8"/>
    <p:sldId id="262" r:id="rId9"/>
    <p:sldId id="284" r:id="rId10"/>
    <p:sldId id="264" r:id="rId11"/>
    <p:sldId id="271" r:id="rId12"/>
    <p:sldId id="277" r:id="rId13"/>
    <p:sldId id="305" r:id="rId14"/>
    <p:sldId id="286" r:id="rId15"/>
    <p:sldId id="287" r:id="rId16"/>
    <p:sldId id="257" r:id="rId17"/>
    <p:sldId id="259" r:id="rId18"/>
    <p:sldId id="288" r:id="rId19"/>
    <p:sldId id="289" r:id="rId20"/>
    <p:sldId id="265" r:id="rId21"/>
    <p:sldId id="290" r:id="rId22"/>
    <p:sldId id="306" r:id="rId23"/>
    <p:sldId id="294" r:id="rId24"/>
    <p:sldId id="295" r:id="rId25"/>
    <p:sldId id="296" r:id="rId26"/>
    <p:sldId id="297" r:id="rId27"/>
    <p:sldId id="299" r:id="rId28"/>
    <p:sldId id="300" r:id="rId29"/>
    <p:sldId id="301" r:id="rId30"/>
    <p:sldId id="274" r:id="rId31"/>
    <p:sldId id="302" r:id="rId32"/>
    <p:sldId id="276" r:id="rId33"/>
    <p:sldId id="263" r:id="rId34"/>
    <p:sldId id="303" r:id="rId35"/>
  </p:sldIdLst>
  <p:sldSz cx="12192000" cy="6858000"/>
  <p:notesSz cx="6858000" cy="9144000"/>
  <p:embeddedFontLst>
    <p:embeddedFont>
      <p:font typeface="Calibri Light" pitchFamily="34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B5E01-4FEF-49CD-93A9-53C846767357}" v="5" dt="2021-01-28T19:51:32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7BBB5E01-4FEF-49CD-93A9-53C846767357}"/>
    <pc:docChg chg="undo custSel modSld">
      <pc:chgData name="LEOPOLDINA Vitković" userId="de5d8406-09fa-41fa-8d28-8a7ba852ce89" providerId="ADAL" clId="{7BBB5E01-4FEF-49CD-93A9-53C846767357}" dt="2021-01-28T19:51:48.744" v="31" actId="1076"/>
      <pc:docMkLst>
        <pc:docMk/>
      </pc:docMkLst>
      <pc:sldChg chg="addSp delSp modSp mod">
        <pc:chgData name="LEOPOLDINA Vitković" userId="de5d8406-09fa-41fa-8d28-8a7ba852ce89" providerId="ADAL" clId="{7BBB5E01-4FEF-49CD-93A9-53C846767357}" dt="2021-01-28T19:34:27.761" v="9" actId="1076"/>
        <pc:sldMkLst>
          <pc:docMk/>
          <pc:sldMk cId="3720880527" sldId="276"/>
        </pc:sldMkLst>
        <pc:spChg chg="del">
          <ac:chgData name="LEOPOLDINA Vitković" userId="de5d8406-09fa-41fa-8d28-8a7ba852ce89" providerId="ADAL" clId="{7BBB5E01-4FEF-49CD-93A9-53C846767357}" dt="2021-01-28T19:33:40.605" v="0"/>
          <ac:spMkLst>
            <pc:docMk/>
            <pc:sldMk cId="3720880527" sldId="276"/>
            <ac:spMk id="4" creationId="{C6F53232-4621-48A5-ACDF-9E01039DB237}"/>
          </ac:spMkLst>
        </pc:spChg>
        <pc:spChg chg="add mod">
          <ac:chgData name="LEOPOLDINA Vitković" userId="de5d8406-09fa-41fa-8d28-8a7ba852ce89" providerId="ADAL" clId="{7BBB5E01-4FEF-49CD-93A9-53C846767357}" dt="2021-01-28T19:34:20.207" v="5" actId="478"/>
          <ac:spMkLst>
            <pc:docMk/>
            <pc:sldMk cId="3720880527" sldId="276"/>
            <ac:spMk id="7" creationId="{3CD79107-AC44-40EA-9AC1-9E8927872FE1}"/>
          </ac:spMkLst>
        </pc:spChg>
        <pc:picChg chg="add del mod">
          <ac:chgData name="LEOPOLDINA Vitković" userId="de5d8406-09fa-41fa-8d28-8a7ba852ce89" providerId="ADAL" clId="{7BBB5E01-4FEF-49CD-93A9-53C846767357}" dt="2021-01-28T19:34:20.207" v="5" actId="478"/>
          <ac:picMkLst>
            <pc:docMk/>
            <pc:sldMk cId="3720880527" sldId="276"/>
            <ac:picMk id="5" creationId="{DE7696F2-00F6-4EF2-87DD-F0ED8209ED87}"/>
          </ac:picMkLst>
        </pc:picChg>
        <pc:picChg chg="add mod">
          <ac:chgData name="LEOPOLDINA Vitković" userId="de5d8406-09fa-41fa-8d28-8a7ba852ce89" providerId="ADAL" clId="{7BBB5E01-4FEF-49CD-93A9-53C846767357}" dt="2021-01-28T19:34:27.761" v="9" actId="1076"/>
          <ac:picMkLst>
            <pc:docMk/>
            <pc:sldMk cId="3720880527" sldId="276"/>
            <ac:picMk id="8" creationId="{5B6AC541-4AB4-4E85-973B-7F4231CB522C}"/>
          </ac:picMkLst>
        </pc:picChg>
      </pc:sldChg>
      <pc:sldChg chg="addSp delSp modSp mod">
        <pc:chgData name="LEOPOLDINA Vitković" userId="de5d8406-09fa-41fa-8d28-8a7ba852ce89" providerId="ADAL" clId="{7BBB5E01-4FEF-49CD-93A9-53C846767357}" dt="2021-01-28T19:51:48.744" v="31" actId="1076"/>
        <pc:sldMkLst>
          <pc:docMk/>
          <pc:sldMk cId="1644157271" sldId="301"/>
        </pc:sldMkLst>
        <pc:picChg chg="del mod">
          <ac:chgData name="LEOPOLDINA Vitković" userId="de5d8406-09fa-41fa-8d28-8a7ba852ce89" providerId="ADAL" clId="{7BBB5E01-4FEF-49CD-93A9-53C846767357}" dt="2021-01-28T19:46:11.770" v="17" actId="478"/>
          <ac:picMkLst>
            <pc:docMk/>
            <pc:sldMk cId="1644157271" sldId="301"/>
            <ac:picMk id="4" creationId="{AF409F5B-32BA-4837-84DF-79474DB293A7}"/>
          </ac:picMkLst>
        </pc:picChg>
        <pc:picChg chg="add del mod">
          <ac:chgData name="LEOPOLDINA Vitković" userId="de5d8406-09fa-41fa-8d28-8a7ba852ce89" providerId="ADAL" clId="{7BBB5E01-4FEF-49CD-93A9-53C846767357}" dt="2021-01-28T19:42:02.986" v="14" actId="478"/>
          <ac:picMkLst>
            <pc:docMk/>
            <pc:sldMk cId="1644157271" sldId="301"/>
            <ac:picMk id="5" creationId="{4FE02CB5-1C05-4513-A304-BB28FE5EDA23}"/>
          </ac:picMkLst>
        </pc:picChg>
        <pc:picChg chg="add del mod">
          <ac:chgData name="LEOPOLDINA Vitković" userId="de5d8406-09fa-41fa-8d28-8a7ba852ce89" providerId="ADAL" clId="{7BBB5E01-4FEF-49CD-93A9-53C846767357}" dt="2021-01-28T19:51:48.744" v="31" actId="1076"/>
          <ac:picMkLst>
            <pc:docMk/>
            <pc:sldMk cId="1644157271" sldId="301"/>
            <ac:picMk id="7" creationId="{5D9D8CBE-A6DA-4CF7-87F6-CC862CEF1F96}"/>
          </ac:picMkLst>
        </pc:picChg>
        <pc:picChg chg="add del mod">
          <ac:chgData name="LEOPOLDINA Vitković" userId="de5d8406-09fa-41fa-8d28-8a7ba852ce89" providerId="ADAL" clId="{7BBB5E01-4FEF-49CD-93A9-53C846767357}" dt="2021-01-28T19:51:46.593" v="30" actId="478"/>
          <ac:picMkLst>
            <pc:docMk/>
            <pc:sldMk cId="1644157271" sldId="301"/>
            <ac:picMk id="9" creationId="{95200FEE-3661-4FD1-92EA-6A97D8041C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0D69047-0F09-409A-BCA3-76425367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C346B3E-9E87-470F-9DFE-C861DC555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B4859D6-C51C-43BC-B7D3-17DA1EDC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0013-07C2-40BF-82D0-A3AFFB70CFA6}" type="datetimeFigureOut">
              <a:rPr lang="hr-HR" smtClean="0"/>
              <a:pPr/>
              <a:t>17.8.2021.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D788E3-B72D-4BBE-993D-7882BEC0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7B6951-1EFA-4958-87C4-AB5064C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BACA-DBDF-4646-9139-CCE24D28F6D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889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5582c00-72cf-4636-87ea-aaf69027fea2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80bpp7s520" TargetMode="External"/><Relationship Id="rId2" Type="http://schemas.openxmlformats.org/officeDocument/2006/relationships/hyperlink" Target="https://learningapps.org/watch?v=p65mdfspc2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5582c00-72cf-4636-87ea-aaf69027fea2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ingapps.org/watch?v=puyrnw643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learningapps.org/watch?v=pwpt1i8xk2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e-sfera.hr/dodatni-digitalni-sadrzaji/b5582c00-72cf-4636-87ea-aaf69027fea2/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hyperlink" Target="Jednostavan%20na&#269;in%20mikroskopiranja%20pu&#269;i%20lista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hyperlink" Target="https://www.e-sfera.hr/dodatni-digitalni-sadrzaji/b5582c00-72cf-4636-87ea-aaf69027fea2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5582c00-72cf-4636-87ea-aaf69027fea2/" TargetMode="External"/><Relationship Id="rId2" Type="http://schemas.openxmlformats.org/officeDocument/2006/relationships/hyperlink" Target="https://learningapps.org/watch?v=ps1jgoxej1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earningapps.org/watch?v=p0so6auwj20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37756D-1D38-486F-9F96-D2D578798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3509" y="1211858"/>
            <a:ext cx="10123386" cy="1058310"/>
          </a:xfrm>
        </p:spPr>
        <p:txBody>
          <a:bodyPr>
            <a:normAutofit/>
          </a:bodyPr>
          <a:lstStyle/>
          <a:p>
            <a:r>
              <a:rPr lang="hr-HR" sz="5400" b="1" dirty="0"/>
              <a:t>Dišu li sva živa bića na jednak način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3D12D0C-CFD1-4AC7-9B9C-3311540E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09" y="3322349"/>
            <a:ext cx="2301569" cy="139614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0734DCD-F09D-49D8-839D-AC359ED00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106" y="2808603"/>
            <a:ext cx="3230531" cy="242363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58576D8-1106-44AD-ABA3-1946FC31E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13" y="2270168"/>
            <a:ext cx="3529359" cy="316267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4D09932-A9D7-4C31-9FF7-A90718FE5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9690"/>
            <a:ext cx="12192000" cy="10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01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E626CD4-AB26-45E7-8C05-CE1404CC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953" y="1416507"/>
            <a:ext cx="4482803" cy="848392"/>
          </a:xfrm>
        </p:spPr>
        <p:txBody>
          <a:bodyPr/>
          <a:lstStyle/>
          <a:p>
            <a:r>
              <a:rPr lang="hr-HR" b="1" dirty="0"/>
              <a:t>Vodozemci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95DEB0C-675D-4258-9D2F-ADD235769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954" y="2355368"/>
            <a:ext cx="5351584" cy="397634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Najmanja pluća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Najmanje plućnih mjehurića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Izmjena plinova i kožom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Promjenjiva tjelesna temperatura</a:t>
            </a:r>
          </a:p>
          <a:p>
            <a:endParaRPr lang="hr-HR" dirty="0"/>
          </a:p>
        </p:txBody>
      </p:sp>
      <p:pic>
        <p:nvPicPr>
          <p:cNvPr id="6" name="Slika 5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39D1E1F8-338A-4AE3-98BC-28AA74EA0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57" y="1166790"/>
            <a:ext cx="5080879" cy="39763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F6825F9-1FD3-4AA6-A031-818059B4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591" y="4845134"/>
            <a:ext cx="1925890" cy="20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0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2630E02-2C52-4AA2-ABF1-7AB2C884A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41" y="5814328"/>
            <a:ext cx="10902669" cy="1043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100" b="1" dirty="0"/>
              <a:t> </a:t>
            </a:r>
          </a:p>
          <a:p>
            <a:pPr marL="0" indent="0">
              <a:buNone/>
            </a:pPr>
            <a:endParaRPr lang="hr-HR" sz="1100" dirty="0"/>
          </a:p>
          <a:p>
            <a:pPr marL="0" indent="0">
              <a:buNone/>
            </a:pPr>
            <a:r>
              <a:rPr lang="hr-HR" dirty="0" smtClean="0"/>
              <a:t>   puževi</a:t>
            </a:r>
            <a:r>
              <a:rPr lang="hr-HR" sz="3200" dirty="0" smtClean="0"/>
              <a:t>                       sisavci                    gmazovi                      ptice</a:t>
            </a:r>
            <a:endParaRPr lang="hr-HR" sz="3200" dirty="0"/>
          </a:p>
          <a:p>
            <a:pPr marL="0" indent="0">
              <a:buNone/>
            </a:pPr>
            <a:endParaRPr lang="hr-HR" sz="1000" dirty="0"/>
          </a:p>
          <a:p>
            <a:pPr marL="0" indent="0">
              <a:buNone/>
            </a:pPr>
            <a:endParaRPr lang="hr-HR" sz="1000" dirty="0"/>
          </a:p>
        </p:txBody>
      </p:sp>
      <p:pic>
        <p:nvPicPr>
          <p:cNvPr id="6" name="Slika 5" descr="Slika na kojoj se prikazuje tlo, na otvorenom, zgrada, životinja&#10;&#10;Opis je automatski generiran">
            <a:extLst>
              <a:ext uri="{FF2B5EF4-FFF2-40B4-BE49-F238E27FC236}">
                <a16:creationId xmlns:a16="http://schemas.microsoft.com/office/drawing/2014/main" xmlns="" id="{447CE42A-0177-4C8B-8B81-3C134680E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6093" y="2076268"/>
            <a:ext cx="3075239" cy="4101600"/>
          </a:xfrm>
          <a:prstGeom prst="rect">
            <a:avLst/>
          </a:prstGeom>
        </p:spPr>
      </p:pic>
      <p:pic>
        <p:nvPicPr>
          <p:cNvPr id="8" name="Slika 7" descr="Slika na kojoj se prikazuje ptica, na otvorenom, životinja, nebo&#10;&#10;Opis je automatski generiran">
            <a:extLst>
              <a:ext uri="{FF2B5EF4-FFF2-40B4-BE49-F238E27FC236}">
                <a16:creationId xmlns:a16="http://schemas.microsoft.com/office/drawing/2014/main" xmlns="" id="{8197CD85-0F00-4EB9-98A3-69602D70C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2333" y="2076268"/>
            <a:ext cx="2899667" cy="41016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E8C39B1A-B814-49FF-86B5-7F8B561E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7" y="2076268"/>
            <a:ext cx="3356591" cy="4101600"/>
          </a:xfrm>
          <a:prstGeom prst="rect">
            <a:avLst/>
          </a:prstGeom>
        </p:spPr>
      </p:pic>
      <p:pic>
        <p:nvPicPr>
          <p:cNvPr id="13" name="Slika 12" descr="Slika na kojoj se prikazuje na otvorenom, žirafa, trava, stablo&#10;&#10;Opis je automatski generiran">
            <a:extLst>
              <a:ext uri="{FF2B5EF4-FFF2-40B4-BE49-F238E27FC236}">
                <a16:creationId xmlns:a16="http://schemas.microsoft.com/office/drawing/2014/main" xmlns="" id="{EE94FE83-9366-4845-8CCD-0C461FCA1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1693" y="2076268"/>
            <a:ext cx="2734400" cy="4101600"/>
          </a:xfrm>
          <a:prstGeom prst="rect">
            <a:avLst/>
          </a:prstGeom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D3808E28-30E9-40E9-8858-81986667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436" y="1277632"/>
            <a:ext cx="4181477" cy="613209"/>
          </a:xfrm>
        </p:spPr>
        <p:txBody>
          <a:bodyPr>
            <a:normAutofit fontScale="90000"/>
          </a:bodyPr>
          <a:lstStyle/>
          <a:p>
            <a:r>
              <a:rPr lang="hr-HR" sz="4000" b="1" dirty="0"/>
              <a:t>Disanje plućima</a:t>
            </a:r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700" dirty="0"/>
              <a:t/>
            </a:r>
            <a:br>
              <a:rPr lang="hr-HR" sz="3700" dirty="0"/>
            </a:br>
            <a:endParaRPr lang="hr-HR" sz="3700" dirty="0"/>
          </a:p>
        </p:txBody>
      </p:sp>
    </p:spTree>
    <p:extLst>
      <p:ext uri="{BB962C8B-B14F-4D97-AF65-F5344CB8AC3E}">
        <p14:creationId xmlns:p14="http://schemas.microsoft.com/office/powerpoint/2010/main" xmlns="" val="98308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B4AFADA-3B97-4323-B87D-CD415AF04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98" y="4998242"/>
            <a:ext cx="10515600" cy="1765714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Istraži </a:t>
            </a:r>
          </a:p>
          <a:p>
            <a:pPr marL="0" indent="0">
              <a:buNone/>
            </a:pPr>
            <a:r>
              <a:rPr lang="hr-HR" i="1" dirty="0">
                <a:solidFill>
                  <a:srgbClr val="00B050"/>
                </a:solidFill>
              </a:rPr>
              <a:t>Po čemu se razlikuju pluća kralježnjaka</a:t>
            </a:r>
          </a:p>
          <a:p>
            <a:pPr marL="0" indent="0">
              <a:buNone/>
            </a:pPr>
            <a:r>
              <a:rPr lang="hr-HR" i="1" dirty="0">
                <a:solidFill>
                  <a:srgbClr val="00B050"/>
                </a:solidFill>
              </a:rPr>
              <a:t>RB str. 57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3191BF3-50D6-46EE-97B8-31BF7E7FA335}"/>
              </a:ext>
            </a:extLst>
          </p:cNvPr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5952" y="4208081"/>
            <a:ext cx="574241" cy="59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A28B42B-CEBE-4633-8ACC-48EDBA24C549}"/>
              </a:ext>
            </a:extLst>
          </p:cNvPr>
          <p:cNvSpPr txBox="1"/>
          <p:nvPr/>
        </p:nvSpPr>
        <p:spPr>
          <a:xfrm>
            <a:off x="1147784" y="1454673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800" dirty="0">
                <a:hlinkClick r:id="rId3"/>
              </a:rPr>
              <a:t>Zanimljivosti</a:t>
            </a:r>
            <a:endParaRPr lang="hr-HR" sz="2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434BDC4-F0BB-4237-B9F3-7FF07B7B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689" y="1302435"/>
            <a:ext cx="740504" cy="82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B6594C23-5FFE-49E1-8E7B-46B43F92057D}"/>
              </a:ext>
            </a:extLst>
          </p:cNvPr>
          <p:cNvSpPr txBox="1"/>
          <p:nvPr/>
        </p:nvSpPr>
        <p:spPr>
          <a:xfrm>
            <a:off x="204535" y="3057628"/>
            <a:ext cx="5002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 Istraži</a:t>
            </a:r>
          </a:p>
          <a:p>
            <a:r>
              <a:rPr lang="hr-HR" sz="2800" dirty="0"/>
              <a:t> </a:t>
            </a:r>
            <a:r>
              <a:rPr lang="hr-HR" sz="2800" i="1" dirty="0">
                <a:hlinkClick r:id="rId3"/>
              </a:rPr>
              <a:t>Dišu li živa bića na jednak način  </a:t>
            </a:r>
            <a:endParaRPr lang="hr-HR" sz="2800" i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4915CCF4-A441-4DD3-A183-EBF6F908654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535" y="2326479"/>
            <a:ext cx="725658" cy="670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488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endParaRPr lang="hr-H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Disanje plućima</a:t>
            </a:r>
            <a:endParaRPr lang="hr-HR" sz="28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endParaRPr lang="hr-HR" sz="28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Stalna ili promjenjiva tjelesna temperatura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BB19C90-1130-4192-A0AC-1A13E1C27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000" y="2494467"/>
            <a:ext cx="1758730" cy="17587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E679D65-0299-4471-A237-54B2199BC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934" y="4253197"/>
            <a:ext cx="1871195" cy="18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50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37756D-1D38-486F-9F96-D2D578798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196" y="1343561"/>
            <a:ext cx="9709050" cy="708102"/>
          </a:xfrm>
          <a:noFill/>
        </p:spPr>
        <p:txBody>
          <a:bodyPr>
            <a:noAutofit/>
          </a:bodyPr>
          <a:lstStyle/>
          <a:p>
            <a:r>
              <a:rPr lang="hr-HR" sz="4400" b="1" dirty="0"/>
              <a:t>Disanje na druge načine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468D7690-CAA7-48D5-ACE2-C6494336449B}"/>
              </a:ext>
            </a:extLst>
          </p:cNvPr>
          <p:cNvSpPr txBox="1">
            <a:spLocks/>
          </p:cNvSpPr>
          <p:nvPr/>
        </p:nvSpPr>
        <p:spPr>
          <a:xfrm>
            <a:off x="6389077" y="2227277"/>
            <a:ext cx="4268372" cy="30762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hr-HR" sz="3600" b="1" dirty="0">
                <a:latin typeface="+mj-lt"/>
              </a:rPr>
              <a:t>Kukci, pauci </a:t>
            </a:r>
          </a:p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Uzdušnice </a:t>
            </a:r>
            <a:r>
              <a:rPr lang="hr-HR" sz="3200" dirty="0" smtClean="0"/>
              <a:t>– </a:t>
            </a:r>
            <a:r>
              <a:rPr lang="hr-HR" sz="3200" dirty="0"/>
              <a:t>cjevčice </a:t>
            </a:r>
          </a:p>
          <a:p>
            <a:pPr algn="l"/>
            <a:r>
              <a:rPr lang="hr-HR" sz="2800" dirty="0"/>
              <a:t/>
            </a:r>
            <a:br>
              <a:rPr lang="hr-HR" sz="2800" dirty="0"/>
            </a:br>
            <a:r>
              <a:rPr lang="hr-HR" sz="2800" dirty="0"/>
              <a:t>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E724C29-C0EF-4788-9C6F-AF66CDFD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1340" y="5052257"/>
            <a:ext cx="624392" cy="69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32B011EE-8F33-4B13-93AF-EA12D7A5C463}"/>
              </a:ext>
            </a:extLst>
          </p:cNvPr>
          <p:cNvSpPr txBox="1"/>
          <p:nvPr/>
        </p:nvSpPr>
        <p:spPr>
          <a:xfrm>
            <a:off x="6911340" y="5940128"/>
            <a:ext cx="2802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400" dirty="0">
                <a:hlinkClick r:id="rId3"/>
              </a:rPr>
              <a:t>Vizualno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0070C0"/>
                </a:solidFill>
              </a:rPr>
              <a:t>+</a:t>
            </a:r>
            <a:endParaRPr lang="hr-HR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85E56AF-ABF3-4A1E-AA4D-82E26304A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23" y="2051663"/>
            <a:ext cx="5599673" cy="43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383669D-1C97-41E5-9DB4-15D3DCDB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819" y="1520497"/>
            <a:ext cx="3707559" cy="824600"/>
          </a:xfrm>
        </p:spPr>
        <p:txBody>
          <a:bodyPr/>
          <a:lstStyle/>
          <a:p>
            <a:r>
              <a:rPr lang="hr-HR" b="1" dirty="0"/>
              <a:t>Puževi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EA7CAE7-30D9-42B4-AE9B-B4024C93E6FB}"/>
              </a:ext>
            </a:extLst>
          </p:cNvPr>
          <p:cNvSpPr txBox="1"/>
          <p:nvPr/>
        </p:nvSpPr>
        <p:spPr>
          <a:xfrm>
            <a:off x="7378819" y="2961666"/>
            <a:ext cx="380867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Disanje </a:t>
            </a:r>
            <a:r>
              <a:rPr lang="hr-HR" sz="3200" dirty="0" smtClean="0"/>
              <a:t>„</a:t>
            </a:r>
            <a:r>
              <a:rPr lang="hr-HR" sz="3200" b="1" dirty="0" smtClean="0"/>
              <a:t>PLUĆIMA</a:t>
            </a:r>
            <a:r>
              <a:rPr lang="hr-HR" sz="3200" dirty="0" smtClean="0"/>
              <a:t>”</a:t>
            </a:r>
            <a:endParaRPr lang="hr-HR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Mreža krvnih žilica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4A0DD3A-00CC-446E-ABDE-B943C256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751744"/>
            <a:ext cx="5420481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11D2471E-C133-4B83-B098-5F82848A24D3}"/>
              </a:ext>
            </a:extLst>
          </p:cNvPr>
          <p:cNvSpPr txBox="1"/>
          <p:nvPr/>
        </p:nvSpPr>
        <p:spPr>
          <a:xfrm>
            <a:off x="6316394" y="1160236"/>
            <a:ext cx="2011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dirty="0">
                <a:latin typeface="+mj-lt"/>
              </a:rPr>
              <a:t>Gujavice</a:t>
            </a:r>
            <a:r>
              <a:rPr lang="hr-HR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D1C1B76-2027-4D2E-B5F7-AE9F176D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394" y="2175084"/>
            <a:ext cx="5725551" cy="4676697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hr-HR" dirty="0"/>
              <a:t>Preko površine kože </a:t>
            </a:r>
            <a:r>
              <a:rPr lang="hr-HR" dirty="0" smtClean="0"/>
              <a:t>– </a:t>
            </a:r>
            <a:r>
              <a:rPr lang="hr-HR" dirty="0" smtClean="0"/>
              <a:t>difuzijom</a:t>
            </a:r>
            <a:endParaRPr lang="hr-HR" dirty="0"/>
          </a:p>
          <a:p>
            <a:pPr>
              <a:lnSpc>
                <a:spcPct val="170000"/>
              </a:lnSpc>
            </a:pPr>
            <a:r>
              <a:rPr lang="hr-HR" dirty="0"/>
              <a:t>Koža vlažna – žlijezde</a:t>
            </a:r>
          </a:p>
          <a:p>
            <a:pPr>
              <a:lnSpc>
                <a:spcPct val="170000"/>
              </a:lnSpc>
            </a:pPr>
            <a:r>
              <a:rPr lang="hr-HR" dirty="0"/>
              <a:t>Vlažnost kože održava pod zemljom</a:t>
            </a:r>
          </a:p>
          <a:p>
            <a:pPr>
              <a:lnSpc>
                <a:spcPct val="170000"/>
              </a:lnSpc>
            </a:pPr>
            <a:r>
              <a:rPr lang="hr-HR" dirty="0"/>
              <a:t>Izlazi van kada je kiša da se ne bi ugušila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76E2CC4-A35C-4E6D-907C-5DAD9C08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340" y="2175084"/>
            <a:ext cx="4804425" cy="36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00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1A53A2A-CFB3-42E7-89BC-9B3DE9FB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74" y="1112693"/>
            <a:ext cx="5157658" cy="702040"/>
          </a:xfrm>
        </p:spPr>
        <p:txBody>
          <a:bodyPr/>
          <a:lstStyle/>
          <a:p>
            <a:r>
              <a:rPr lang="hr-HR" b="1" dirty="0"/>
              <a:t>Ribe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44F47B5-750A-4568-8A2D-2EDAD449E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74" y="2198669"/>
            <a:ext cx="5764413" cy="5031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Škrge</a:t>
            </a:r>
          </a:p>
          <a:p>
            <a:pPr>
              <a:lnSpc>
                <a:spcPct val="150000"/>
              </a:lnSpc>
            </a:pPr>
            <a:r>
              <a:rPr lang="hr-HR" dirty="0"/>
              <a:t>Listići – velika površina</a:t>
            </a:r>
          </a:p>
          <a:p>
            <a:pPr>
              <a:lnSpc>
                <a:spcPct val="150000"/>
              </a:lnSpc>
            </a:pPr>
            <a:r>
              <a:rPr lang="hr-HR" dirty="0"/>
              <a:t>Dobro prokrvljene</a:t>
            </a:r>
          </a:p>
          <a:p>
            <a:pPr>
              <a:lnSpc>
                <a:spcPct val="150000"/>
              </a:lnSpc>
            </a:pPr>
            <a:r>
              <a:rPr lang="hr-HR" dirty="0"/>
              <a:t>Voda kroz usta ulazi – izmjena plinova u škrgama </a:t>
            </a:r>
          </a:p>
          <a:p>
            <a:pPr>
              <a:lnSpc>
                <a:spcPct val="150000"/>
              </a:lnSpc>
            </a:pPr>
            <a:r>
              <a:rPr lang="hr-HR" dirty="0"/>
              <a:t>Voda izlazi van kroz škržne poklopce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B5C5CCA-B6D5-4C44-8D98-94D48FCB6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94" y="5264530"/>
            <a:ext cx="2465129" cy="1593470"/>
          </a:xfrm>
          <a:prstGeom prst="rect">
            <a:avLst/>
          </a:prstGeom>
        </p:spPr>
      </p:pic>
      <p:pic>
        <p:nvPicPr>
          <p:cNvPr id="6" name="Slika 5" descr="Slika na kojoj se prikazuje beskralješnjak, mješinac&#10;&#10;Opis je automatski generiran">
            <a:extLst>
              <a:ext uri="{FF2B5EF4-FFF2-40B4-BE49-F238E27FC236}">
                <a16:creationId xmlns:a16="http://schemas.microsoft.com/office/drawing/2014/main" xmlns="" id="{281B5161-D83C-4055-8D85-C204F984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" y="1593470"/>
            <a:ext cx="4888597" cy="36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8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D2C4E4-9010-4238-9E95-842434E1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120" y="1164617"/>
            <a:ext cx="8503759" cy="1608383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Škrge unutar tijela 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13AF9C9-EA73-4FAA-B717-B48D90AF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6" y="5680302"/>
            <a:ext cx="10948722" cy="16083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500" dirty="0"/>
              <a:t>školjkaši              </a:t>
            </a:r>
            <a:r>
              <a:rPr lang="hr-HR" sz="3500" dirty="0" smtClean="0"/>
              <a:t>     </a:t>
            </a:r>
            <a:r>
              <a:rPr lang="hr-HR" sz="3500" dirty="0"/>
              <a:t>glavonošci                            </a:t>
            </a:r>
            <a:r>
              <a:rPr lang="hr-HR" sz="3500" dirty="0" smtClean="0"/>
              <a:t>rakovi</a:t>
            </a:r>
            <a:endParaRPr lang="hr-HR" sz="3500" dirty="0"/>
          </a:p>
          <a:p>
            <a:endParaRPr lang="hr-HR" sz="1700" dirty="0"/>
          </a:p>
        </p:txBody>
      </p:sp>
      <p:pic>
        <p:nvPicPr>
          <p:cNvPr id="6" name="Slika 5" descr="Slika na kojoj se prikazuje povrće&#10;&#10;Opis je automatski generiran">
            <a:extLst>
              <a:ext uri="{FF2B5EF4-FFF2-40B4-BE49-F238E27FC236}">
                <a16:creationId xmlns:a16="http://schemas.microsoft.com/office/drawing/2014/main" xmlns="" id="{29D0AB67-460B-49FC-852F-93D31083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015" y="1945430"/>
            <a:ext cx="2440678" cy="3661017"/>
          </a:xfrm>
          <a:prstGeom prst="rect">
            <a:avLst/>
          </a:prstGeom>
        </p:spPr>
      </p:pic>
      <p:pic>
        <p:nvPicPr>
          <p:cNvPr id="9" name="Slika 8" descr="Slika na kojoj se prikazuje beskralješnjak, dagnja, mekušac&#10;&#10;Opis je automatski generiran">
            <a:extLst>
              <a:ext uri="{FF2B5EF4-FFF2-40B4-BE49-F238E27FC236}">
                <a16:creationId xmlns:a16="http://schemas.microsoft.com/office/drawing/2014/main" xmlns="" id="{05866C3C-0E1D-49CA-AE7F-6B5D7EF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3" y="2949478"/>
            <a:ext cx="3408698" cy="2271045"/>
          </a:xfrm>
          <a:prstGeom prst="rect">
            <a:avLst/>
          </a:prstGeom>
        </p:spPr>
      </p:pic>
      <p:pic>
        <p:nvPicPr>
          <p:cNvPr id="11" name="Slika 10" descr="Slika na kojoj se prikazuje člankonožac, rak, životinja, beskralješnjak&#10;&#10;Opis je automatski generiran">
            <a:extLst>
              <a:ext uri="{FF2B5EF4-FFF2-40B4-BE49-F238E27FC236}">
                <a16:creationId xmlns:a16="http://schemas.microsoft.com/office/drawing/2014/main" xmlns="" id="{1E74A6A4-2AC6-46AB-91A1-F8C670FD1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6387" y="2530029"/>
            <a:ext cx="4383313" cy="29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738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9BDAD9-1A78-46D4-AD41-65819FE7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15" y="1267523"/>
            <a:ext cx="3612431" cy="588018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Škrge izvan tijela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579B4C3-2DA9-4DFF-AEA7-D5013DEA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202" y="1949973"/>
            <a:ext cx="5205045" cy="2017116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r-HR" dirty="0" err="1"/>
              <a:t>Aksolotl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Ličinke vretenaca</a:t>
            </a:r>
          </a:p>
          <a:p>
            <a:pPr>
              <a:lnSpc>
                <a:spcPct val="150000"/>
              </a:lnSpc>
            </a:pPr>
            <a:r>
              <a:rPr lang="hr-HR" dirty="0"/>
              <a:t>Punoglavci</a:t>
            </a:r>
          </a:p>
        </p:txBody>
      </p:sp>
      <p:pic>
        <p:nvPicPr>
          <p:cNvPr id="5" name="Slika 4" descr="Slika na kojoj se prikazuje povrće&#10;&#10;Opis je automatski generiran">
            <a:extLst>
              <a:ext uri="{FF2B5EF4-FFF2-40B4-BE49-F238E27FC236}">
                <a16:creationId xmlns:a16="http://schemas.microsoft.com/office/drawing/2014/main" xmlns="" id="{1B25CCC0-0B95-408B-8F0F-68360FEA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968" y="4149726"/>
            <a:ext cx="4066248" cy="2708274"/>
          </a:xfrm>
          <a:prstGeom prst="rect">
            <a:avLst/>
          </a:prstGeom>
        </p:spPr>
      </p:pic>
      <p:pic>
        <p:nvPicPr>
          <p:cNvPr id="7" name="Slika 6" descr="Slika na kojoj se prikazuje stablo, biljka, daždevnjak, dlan&#10;&#10;Opis je automatski generiran">
            <a:extLst>
              <a:ext uri="{FF2B5EF4-FFF2-40B4-BE49-F238E27FC236}">
                <a16:creationId xmlns:a16="http://schemas.microsoft.com/office/drawing/2014/main" xmlns="" id="{C3463958-F0F5-493A-8D31-25DCC6F8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6" y="1229551"/>
            <a:ext cx="4489141" cy="304922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1D671E7-4443-4035-AC68-46C01FA0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78" y="4393703"/>
            <a:ext cx="4489141" cy="24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7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Slika na kojoj se prikazuje tamno&#10;&#10;Opis je automatski generiran">
            <a:extLst>
              <a:ext uri="{FF2B5EF4-FFF2-40B4-BE49-F238E27FC236}">
                <a16:creationId xmlns:a16="http://schemas.microsoft.com/office/drawing/2014/main" xmlns="" id="{C2C7099E-050A-4656-9B4A-CDEB65A55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629" y="3370780"/>
            <a:ext cx="2511786" cy="1877321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2" y="1217860"/>
            <a:ext cx="10515600" cy="770868"/>
          </a:xfrm>
        </p:spPr>
        <p:txBody>
          <a:bodyPr/>
          <a:lstStyle/>
          <a:p>
            <a:pPr algn="ctr"/>
            <a:r>
              <a:rPr lang="hr-HR" b="1" dirty="0"/>
              <a:t>Znaš li kako dišu prikazani organizmi?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AAF5037-CA3D-46E4-A7EE-1DB354617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73" y="3429000"/>
            <a:ext cx="2301569" cy="13961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F375D3B-9320-405B-BF47-AD0D47AC8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527" y="2915254"/>
            <a:ext cx="3230531" cy="24236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033F451-224B-4F2A-9897-3AEA6140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18" y="2322723"/>
            <a:ext cx="3529359" cy="31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životinja, člankonožac, beskralješnjak, branhiopodni rak&#10;&#10;Opis je automatski generiran">
            <a:extLst>
              <a:ext uri="{FF2B5EF4-FFF2-40B4-BE49-F238E27FC236}">
                <a16:creationId xmlns:a16="http://schemas.microsoft.com/office/drawing/2014/main" xmlns="" id="{1F43CBD0-8C45-4799-A3CE-7F1E721D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71" r="-2" b="1765"/>
          <a:stretch/>
        </p:blipFill>
        <p:spPr>
          <a:xfrm>
            <a:off x="138679" y="2329008"/>
            <a:ext cx="3415746" cy="34286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16B7C26-BCEA-41CC-8E16-CF4AB00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7" r="21056" b="3"/>
          <a:stretch/>
        </p:blipFill>
        <p:spPr>
          <a:xfrm>
            <a:off x="3890762" y="2329009"/>
            <a:ext cx="3415754" cy="342866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D48D15B-AD91-401C-AB65-E152A00A0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425" y="1063577"/>
            <a:ext cx="4137591" cy="16083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600" b="1" dirty="0">
                <a:latin typeface="+mj-lt"/>
              </a:rPr>
              <a:t>Površinom stanice dišu </a:t>
            </a:r>
          </a:p>
          <a:p>
            <a:endParaRPr lang="hr-HR" sz="1700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9489DAF3-A7A6-40FD-93B1-874D209EDEF8}"/>
              </a:ext>
            </a:extLst>
          </p:cNvPr>
          <p:cNvSpPr txBox="1">
            <a:spLocks/>
          </p:cNvSpPr>
          <p:nvPr/>
        </p:nvSpPr>
        <p:spPr>
          <a:xfrm>
            <a:off x="1230052" y="5794423"/>
            <a:ext cx="8139031" cy="13341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3200" dirty="0"/>
              <a:t>Jednostanične životinje i bakterije </a:t>
            </a:r>
          </a:p>
          <a:p>
            <a:endParaRPr lang="hr-HR" sz="1700" dirty="0"/>
          </a:p>
        </p:txBody>
      </p:sp>
      <p:pic>
        <p:nvPicPr>
          <p:cNvPr id="4" name="Slika 3" descr="Slika na kojoj se prikazuje ljubičasto, ružičasto, cvijet, raznobojno&#10;&#10;Opis je automatski generiran">
            <a:extLst>
              <a:ext uri="{FF2B5EF4-FFF2-40B4-BE49-F238E27FC236}">
                <a16:creationId xmlns:a16="http://schemas.microsoft.com/office/drawing/2014/main" xmlns="" id="{0FC85800-1544-4AE4-B921-CD1BAFBA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602" y="2329008"/>
            <a:ext cx="4571549" cy="34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1317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787FF0D-1008-4A1E-B247-ED1D1B6E5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020" y="1254458"/>
            <a:ext cx="5709682" cy="2075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600" b="1" dirty="0">
                <a:latin typeface="+mj-lt"/>
              </a:rPr>
              <a:t>Površinom tijela dišu</a:t>
            </a:r>
            <a:r>
              <a:rPr lang="hr-HR" sz="3600" dirty="0">
                <a:latin typeface="+mj-lt"/>
              </a:rPr>
              <a:t> </a:t>
            </a:r>
          </a:p>
          <a:p>
            <a:endParaRPr lang="hr-HR" sz="1800" dirty="0">
              <a:solidFill>
                <a:srgbClr val="FFFFFF"/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3BBAFD77-BABF-4A74-B885-D0C2F99BCB46}"/>
              </a:ext>
            </a:extLst>
          </p:cNvPr>
          <p:cNvSpPr txBox="1"/>
          <p:nvPr/>
        </p:nvSpPr>
        <p:spPr>
          <a:xfrm>
            <a:off x="1097280" y="5998921"/>
            <a:ext cx="877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spužve                           žarnjaci</a:t>
            </a:r>
          </a:p>
          <a:p>
            <a:endParaRPr lang="hr-HR" dirty="0"/>
          </a:p>
        </p:txBody>
      </p:sp>
      <p:pic>
        <p:nvPicPr>
          <p:cNvPr id="14" name="Slika 13" descr="Slika na kojoj se prikazuje mješinac, beskralješnjak, polip&#10;&#10;Opis je automatski generiran">
            <a:extLst>
              <a:ext uri="{FF2B5EF4-FFF2-40B4-BE49-F238E27FC236}">
                <a16:creationId xmlns:a16="http://schemas.microsoft.com/office/drawing/2014/main" xmlns="" id="{FF6B2F37-3CAE-4F82-A21F-BD0AD1A0B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042" y="1952804"/>
            <a:ext cx="5427581" cy="3629694"/>
          </a:xfrm>
          <a:prstGeom prst="rect">
            <a:avLst/>
          </a:prstGeom>
        </p:spPr>
      </p:pic>
      <p:pic>
        <p:nvPicPr>
          <p:cNvPr id="18" name="Slika 17" descr="Slika na kojoj se prikazuje morsko dno&#10;&#10;Opis je automatski generiran">
            <a:extLst>
              <a:ext uri="{FF2B5EF4-FFF2-40B4-BE49-F238E27FC236}">
                <a16:creationId xmlns:a16="http://schemas.microsoft.com/office/drawing/2014/main" xmlns="" id="{B6363A26-BB10-46FB-A1A8-3E76E222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9" y="1984326"/>
            <a:ext cx="4799962" cy="35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085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dirty="0" smtClean="0">
                <a:hlinkClick r:id="rId2"/>
              </a:rPr>
              <a:t> </a:t>
            </a:r>
            <a:r>
              <a:rPr lang="pl-PL" dirty="0">
                <a:hlinkClick r:id="rId2"/>
              </a:rPr>
              <a:t>Dišu li svi na jednak način?</a:t>
            </a:r>
            <a:endParaRPr lang="pl-PL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D9782C7-B03D-44F1-830B-D896FF9D8A08}"/>
              </a:ext>
            </a:extLst>
          </p:cNvPr>
          <p:cNvSpPr txBox="1"/>
          <p:nvPr/>
        </p:nvSpPr>
        <p:spPr>
          <a:xfrm>
            <a:off x="459546" y="476012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Disanje</a:t>
            </a:r>
            <a:endParaRPr lang="hr-HR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1C76CAF-F6B7-4E39-95C5-0A5F8B98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78157" y="2494467"/>
            <a:ext cx="1621137" cy="162113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B7F0974-F65F-4E84-AB9A-16F50306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51" y="4310125"/>
            <a:ext cx="1512743" cy="15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663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8B91C7F-FB09-4956-AB30-AAA8700C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688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3200" dirty="0"/>
              <a:t>Vodene životinje – nema opasnosti od isušivanja škrga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Nedostatak kisika u vodi zbog visokih temperatura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Kopnene životinje – opasnost od isušivanja pluća, zbog toga su pluća unutar tijela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4E6E718A-6415-4A98-A090-063293E31F4D}"/>
              </a:ext>
            </a:extLst>
          </p:cNvPr>
          <p:cNvSpPr txBox="1"/>
          <p:nvPr/>
        </p:nvSpPr>
        <p:spPr>
          <a:xfrm>
            <a:off x="1968178" y="1341677"/>
            <a:ext cx="8017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</a:rPr>
              <a:t>Što je </a:t>
            </a:r>
            <a:r>
              <a:rPr lang="en-US" sz="3600" b="1" dirty="0" err="1">
                <a:latin typeface="+mj-lt"/>
              </a:rPr>
              <a:t>važno</a:t>
            </a:r>
            <a:r>
              <a:rPr lang="en-US" sz="3600" b="1" dirty="0">
                <a:latin typeface="+mj-lt"/>
              </a:rPr>
              <a:t> za </a:t>
            </a:r>
            <a:r>
              <a:rPr lang="en-US" sz="3600" b="1" dirty="0" err="1">
                <a:latin typeface="+mj-lt"/>
              </a:rPr>
              <a:t>učinkovit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dišni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sustav</a:t>
            </a:r>
            <a:endParaRPr lang="hr-H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6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7FBCC55-6557-4414-ADA0-8B330EA2E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58147"/>
            <a:ext cx="11211951" cy="51830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3200" dirty="0"/>
              <a:t>Kod svih organizama izmjena plinova </a:t>
            </a:r>
            <a:r>
              <a:rPr lang="hr-HR" sz="3200" b="1" dirty="0"/>
              <a:t>difuzijom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Važan </a:t>
            </a:r>
            <a:r>
              <a:rPr lang="hr-HR" sz="3200" b="1" dirty="0"/>
              <a:t>odnos</a:t>
            </a:r>
            <a:r>
              <a:rPr lang="hr-HR" sz="3200" dirty="0"/>
              <a:t> </a:t>
            </a:r>
            <a:r>
              <a:rPr lang="hr-HR" sz="3200" b="1" dirty="0"/>
              <a:t>volumena tijela </a:t>
            </a:r>
            <a:r>
              <a:rPr lang="hr-HR" sz="3200" dirty="0"/>
              <a:t>i </a:t>
            </a:r>
            <a:r>
              <a:rPr lang="hr-HR" sz="3200" b="1" dirty="0"/>
              <a:t>površine dišnog sustava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Jednostanični organizmi – površina stanice je dovoljna za izmjenu plinova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1771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ED985C1-F098-4E31-83BF-75AAD9ED9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681" y="1617785"/>
            <a:ext cx="6662530" cy="44939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Povećanje tijela i veća aktivnost</a:t>
            </a:r>
          </a:p>
          <a:p>
            <a:pPr>
              <a:lnSpc>
                <a:spcPct val="150000"/>
              </a:lnSpc>
            </a:pPr>
            <a:r>
              <a:rPr lang="hr-HR" dirty="0"/>
              <a:t>Razvoj učinkovitog dišnog sustava</a:t>
            </a:r>
          </a:p>
          <a:p>
            <a:pPr>
              <a:lnSpc>
                <a:spcPct val="150000"/>
              </a:lnSpc>
            </a:pPr>
            <a:r>
              <a:rPr lang="hr-HR" dirty="0"/>
              <a:t>Kisik </a:t>
            </a:r>
            <a:r>
              <a:rPr lang="hr-HR" dirty="0" smtClean="0"/>
              <a:t>– </a:t>
            </a:r>
            <a:r>
              <a:rPr lang="hr-HR" dirty="0"/>
              <a:t>energija  </a:t>
            </a:r>
          </a:p>
          <a:p>
            <a:pPr>
              <a:lnSpc>
                <a:spcPct val="150000"/>
              </a:lnSpc>
            </a:pPr>
            <a:r>
              <a:rPr lang="hr-HR" b="1" dirty="0"/>
              <a:t>AEROBNI ORGANIZMI </a:t>
            </a:r>
            <a:r>
              <a:rPr lang="hr-HR" dirty="0"/>
              <a:t>– za život </a:t>
            </a:r>
            <a:r>
              <a:rPr lang="hr-HR" b="1" dirty="0"/>
              <a:t>trebaju kisik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A383720-C3B7-4A8D-AA53-1C1D94339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869"/>
            <a:ext cx="51339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1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20C4C48-D460-4985-B4CF-09AD081D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257074"/>
            <a:ext cx="10515600" cy="585794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Može i bez kisika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D6358C1-76A5-415B-AF13-8D014E2C7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950"/>
            <a:ext cx="10795782" cy="4403187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hr-HR" sz="3200" b="1" dirty="0"/>
              <a:t>ANAEROBNI UVJETI </a:t>
            </a:r>
            <a:r>
              <a:rPr lang="hr-HR" sz="3200" dirty="0" smtClean="0"/>
              <a:t>–</a:t>
            </a:r>
            <a:r>
              <a:rPr lang="hr-HR" sz="3200" dirty="0" smtClean="0"/>
              <a:t> </a:t>
            </a:r>
            <a:r>
              <a:rPr lang="hr-HR" sz="3200" dirty="0"/>
              <a:t>uvjeti bez kisika </a:t>
            </a:r>
          </a:p>
          <a:p>
            <a:pPr>
              <a:lnSpc>
                <a:spcPct val="170000"/>
              </a:lnSpc>
            </a:pPr>
            <a:r>
              <a:rPr lang="hr-HR" sz="3200" dirty="0"/>
              <a:t>Prvobitni uvjeti na Zemlji bez kisika – </a:t>
            </a:r>
            <a:r>
              <a:rPr lang="hr-HR" sz="3200" b="1" dirty="0"/>
              <a:t>ANAEROBNI </a:t>
            </a:r>
          </a:p>
          <a:p>
            <a:pPr>
              <a:lnSpc>
                <a:spcPct val="170000"/>
              </a:lnSpc>
            </a:pPr>
            <a:r>
              <a:rPr lang="hr-HR" sz="3200" dirty="0"/>
              <a:t>Prvi fotosintetski organizmi </a:t>
            </a:r>
            <a:r>
              <a:rPr lang="hr-HR" sz="3200" dirty="0" smtClean="0"/>
              <a:t>– </a:t>
            </a:r>
            <a:r>
              <a:rPr lang="hr-HR" sz="3200" dirty="0"/>
              <a:t>modrozelene alge (cijanobakterije) </a:t>
            </a:r>
          </a:p>
          <a:p>
            <a:pPr>
              <a:lnSpc>
                <a:spcPct val="170000"/>
              </a:lnSpc>
            </a:pPr>
            <a:r>
              <a:rPr lang="hr-HR" sz="3200" dirty="0"/>
              <a:t>Stvaranje </a:t>
            </a:r>
            <a:r>
              <a:rPr lang="hr-HR" sz="3200" b="1" dirty="0"/>
              <a:t>AEROBNIH UVJETA</a:t>
            </a:r>
          </a:p>
          <a:p>
            <a:pPr>
              <a:lnSpc>
                <a:spcPct val="170000"/>
              </a:lnSpc>
            </a:pPr>
            <a:r>
              <a:rPr lang="hr-HR" sz="3200" dirty="0"/>
              <a:t>Ozonski omotač </a:t>
            </a:r>
            <a:r>
              <a:rPr lang="hr-HR" sz="3200" dirty="0" smtClean="0"/>
              <a:t>– </a:t>
            </a:r>
            <a:r>
              <a:rPr lang="hr-HR" sz="3200" dirty="0"/>
              <a:t>razvoj života na kopnu</a:t>
            </a:r>
          </a:p>
          <a:p>
            <a:pPr>
              <a:lnSpc>
                <a:spcPct val="150000"/>
              </a:lnSpc>
            </a:pP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xmlns="" val="40062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3E19C3F-C17D-407D-AAB8-AEDFBBFC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2" y="1260313"/>
            <a:ext cx="5487572" cy="824600"/>
          </a:xfrm>
        </p:spPr>
        <p:txBody>
          <a:bodyPr/>
          <a:lstStyle/>
          <a:p>
            <a:r>
              <a:rPr lang="hr-HR" b="1" dirty="0"/>
              <a:t>Anaerobni organizmi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5A12034-229A-436B-BA2C-7E2652B6C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893" y="2475913"/>
            <a:ext cx="6344937" cy="39491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/>
              <a:t>Nametnici – paraziti </a:t>
            </a:r>
            <a:r>
              <a:rPr lang="hr-HR" sz="3200" dirty="0"/>
              <a:t>(trakavica, dječja glista)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Iskorištavaju zalihe ugljikohidrata u </a:t>
            </a:r>
            <a:r>
              <a:rPr lang="hr-HR" sz="3200" dirty="0" err="1"/>
              <a:t>probavilu</a:t>
            </a:r>
            <a:r>
              <a:rPr lang="hr-HR" sz="3200" dirty="0"/>
              <a:t> domaćina </a:t>
            </a:r>
          </a:p>
          <a:p>
            <a:pPr>
              <a:lnSpc>
                <a:spcPct val="150000"/>
              </a:lnSpc>
            </a:pPr>
            <a:endParaRPr lang="hr-HR" sz="3200" b="1" dirty="0" err="1"/>
          </a:p>
        </p:txBody>
      </p:sp>
      <p:pic>
        <p:nvPicPr>
          <p:cNvPr id="5" name="Slika 4" descr="Slika na kojoj se prikazuje tamno, biljka&#10;&#10;Opis je automatski generiran">
            <a:extLst>
              <a:ext uri="{FF2B5EF4-FFF2-40B4-BE49-F238E27FC236}">
                <a16:creationId xmlns:a16="http://schemas.microsoft.com/office/drawing/2014/main" xmlns="" id="{31E459E2-4658-40AF-98E2-1332757BE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70" y="1433148"/>
            <a:ext cx="3329664" cy="49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3E19C3F-C17D-407D-AAB8-AEDFBBFC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86" y="1657314"/>
            <a:ext cx="6196820" cy="824600"/>
          </a:xfrm>
        </p:spPr>
        <p:txBody>
          <a:bodyPr/>
          <a:lstStyle/>
          <a:p>
            <a:r>
              <a:rPr lang="hr-HR" b="1" dirty="0"/>
              <a:t>Anaerobni organizmi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5A12034-229A-436B-BA2C-7E2652B6C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267" y="2799471"/>
            <a:ext cx="5998698" cy="3656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b="1" dirty="0" err="1"/>
              <a:t>Saprofitske</a:t>
            </a:r>
            <a:r>
              <a:rPr lang="hr-HR" sz="3200" b="1" dirty="0"/>
              <a:t> bakterije </a:t>
            </a: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dirty="0" smtClean="0"/>
              <a:t>Mliječno-kiselo </a:t>
            </a:r>
            <a:r>
              <a:rPr lang="hr-HR" sz="3200" dirty="0"/>
              <a:t>vrenje </a:t>
            </a:r>
          </a:p>
        </p:txBody>
      </p:sp>
      <p:pic>
        <p:nvPicPr>
          <p:cNvPr id="9" name="Slika 8" descr="Slika na kojoj se prikazuje tekst, šalica, spremnik&#10;&#10;Opis je automatski generiran">
            <a:extLst>
              <a:ext uri="{FF2B5EF4-FFF2-40B4-BE49-F238E27FC236}">
                <a16:creationId xmlns:a16="http://schemas.microsoft.com/office/drawing/2014/main" xmlns="" id="{14711431-D5AC-4B30-AB7A-BE6668E4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653" y="644225"/>
            <a:ext cx="6768634" cy="47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8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3E19C3F-C17D-407D-AAB8-AEDFBBFC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38" y="1466409"/>
            <a:ext cx="4811150" cy="824600"/>
          </a:xfrm>
        </p:spPr>
        <p:txBody>
          <a:bodyPr/>
          <a:lstStyle/>
          <a:p>
            <a:r>
              <a:rPr lang="hr-HR" b="1" dirty="0"/>
              <a:t>Anaerobni organizmi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5A12034-229A-436B-BA2C-7E2652B6C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138" y="2291009"/>
            <a:ext cx="505616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b="1" dirty="0" err="1"/>
              <a:t>Kvašćeve</a:t>
            </a:r>
            <a:r>
              <a:rPr lang="hr-HR" sz="3200" b="1" dirty="0"/>
              <a:t> gljivice </a:t>
            </a: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dirty="0"/>
              <a:t>Alkoholno vrenje </a:t>
            </a:r>
          </a:p>
        </p:txBody>
      </p:sp>
      <p:pic>
        <p:nvPicPr>
          <p:cNvPr id="2052" name="Picture 4" descr="Distillation, Snap Brennan Location, Brennan Location">
            <a:extLst>
              <a:ext uri="{FF2B5EF4-FFF2-40B4-BE49-F238E27FC236}">
                <a16:creationId xmlns:a16="http://schemas.microsoft.com/office/drawing/2014/main" xmlns="" id="{76D1B076-391A-49AA-B14B-1BBA26200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160" y="1466409"/>
            <a:ext cx="6271137" cy="53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tekst, marelica&#10;&#10;Opis je automatski generiran">
            <a:extLst>
              <a:ext uri="{FF2B5EF4-FFF2-40B4-BE49-F238E27FC236}">
                <a16:creationId xmlns:a16="http://schemas.microsoft.com/office/drawing/2014/main" xmlns="" id="{5D9D8CBE-A6DA-4CF7-87F6-CC862CEF1F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0138" y="4015228"/>
            <a:ext cx="20097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41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0E8B6D2-EDDA-46C3-AF3A-67C715C0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137" y="1285210"/>
            <a:ext cx="5753685" cy="824600"/>
          </a:xfrm>
        </p:spPr>
        <p:txBody>
          <a:bodyPr/>
          <a:lstStyle/>
          <a:p>
            <a:r>
              <a:rPr lang="hr-HR" b="1" dirty="0"/>
              <a:t>Jednostanični organizmi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3C2793B-B6D4-4872-85A5-CB7D01B9B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803" y="2616590"/>
            <a:ext cx="5224975" cy="39770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Difuzijom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Preko cijele površine stanica</a:t>
            </a:r>
          </a:p>
        </p:txBody>
      </p:sp>
      <p:pic>
        <p:nvPicPr>
          <p:cNvPr id="6" name="Slika 5" descr="Slika na kojoj se prikazuje beskralješnjak, crv&#10;&#10;Opis je automatski generiran">
            <a:extLst>
              <a:ext uri="{FF2B5EF4-FFF2-40B4-BE49-F238E27FC236}">
                <a16:creationId xmlns:a16="http://schemas.microsoft.com/office/drawing/2014/main" xmlns="" id="{BFB6389A-0D4B-48A0-97EC-3CFDA19A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89" y="1285210"/>
            <a:ext cx="4088228" cy="53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1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DE3C6FE9-54C4-4769-B93E-1FD186F03076}"/>
              </a:ext>
            </a:extLst>
          </p:cNvPr>
          <p:cNvSpPr txBox="1"/>
          <p:nvPr/>
        </p:nvSpPr>
        <p:spPr>
          <a:xfrm>
            <a:off x="609020" y="2447433"/>
            <a:ext cx="113485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DDS Istraži</a:t>
            </a:r>
          </a:p>
          <a:p>
            <a:r>
              <a:rPr lang="hr-HR" sz="2800" dirty="0"/>
              <a:t> </a:t>
            </a:r>
            <a:r>
              <a:rPr lang="hr-HR" sz="2800" i="1" dirty="0">
                <a:hlinkClick r:id="rId2"/>
              </a:rPr>
              <a:t>Čovjek se u svakodnevnom životu koristi procesima vrenja. Prouči proces alkoholnog vrenja</a:t>
            </a:r>
            <a:endParaRPr lang="hr-HR" sz="2800" i="1" dirty="0"/>
          </a:p>
          <a:p>
            <a:endParaRPr lang="hr-HR" sz="2800" i="1" dirty="0"/>
          </a:p>
          <a:p>
            <a:endParaRPr lang="hr-HR" sz="2800" i="1" dirty="0"/>
          </a:p>
          <a:p>
            <a:endParaRPr lang="hr-HR" sz="2800" i="1" dirty="0"/>
          </a:p>
          <a:p>
            <a:r>
              <a:rPr lang="hr-HR" sz="2800" dirty="0"/>
              <a:t>DDS Istraži</a:t>
            </a:r>
          </a:p>
          <a:p>
            <a:r>
              <a:rPr lang="hr-HR" sz="2800" i="1" dirty="0">
                <a:hlinkClick r:id="rId2"/>
              </a:rPr>
              <a:t>Čovjek se u svakodnevnom životu koristi procesima vrenja. Prouči proces mliječno – kiselog vrenja</a:t>
            </a:r>
            <a:endParaRPr lang="hr-HR" sz="2800" i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102B5DA-E123-4F4F-9548-65DBDD04AA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20" y="1510141"/>
            <a:ext cx="745187" cy="701051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E4FC483-8725-405C-AECB-E69460DD44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20" y="4217147"/>
            <a:ext cx="745187" cy="701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4717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BF3CB40-B54A-4DD9-9F3D-32F16642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3" y="1176266"/>
            <a:ext cx="10515600" cy="655733"/>
          </a:xfrm>
        </p:spPr>
        <p:txBody>
          <a:bodyPr/>
          <a:lstStyle/>
          <a:p>
            <a:pPr algn="ctr"/>
            <a:r>
              <a:rPr lang="hr-HR" b="1" dirty="0"/>
              <a:t>Kako dišu biljke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AFEA5F8-55CF-42FF-A555-097FC3D7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884" y="2092672"/>
            <a:ext cx="6834043" cy="3409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Izmjena plinova – </a:t>
            </a:r>
            <a:r>
              <a:rPr lang="hr-HR" sz="3200" dirty="0" err="1"/>
              <a:t>puči</a:t>
            </a:r>
            <a:r>
              <a:rPr lang="hr-HR" sz="3200" dirty="0"/>
              <a:t>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Vodene biljke </a:t>
            </a:r>
            <a:r>
              <a:rPr lang="hr-HR" sz="3200" dirty="0" smtClean="0"/>
              <a:t>– </a:t>
            </a:r>
            <a:r>
              <a:rPr lang="hr-HR" sz="3200" dirty="0"/>
              <a:t>puči s gornje strane lista</a:t>
            </a:r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CA51997-AE3A-46EC-8AF1-8AA9856BD0A4}"/>
              </a:ext>
            </a:extLst>
          </p:cNvPr>
          <p:cNvSpPr txBox="1"/>
          <p:nvPr/>
        </p:nvSpPr>
        <p:spPr>
          <a:xfrm>
            <a:off x="4996886" y="5762517"/>
            <a:ext cx="6834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DDS Istraži</a:t>
            </a:r>
          </a:p>
          <a:p>
            <a:r>
              <a:rPr lang="hr-HR" sz="2800" dirty="0"/>
              <a:t> </a:t>
            </a:r>
            <a:r>
              <a:rPr lang="fi-FI" sz="2800" i="1" dirty="0">
                <a:hlinkClick r:id="rId2"/>
              </a:rPr>
              <a:t>Jednostavan način mikroskopiranja puči lista</a:t>
            </a:r>
            <a:endParaRPr lang="hr-HR" sz="2800" i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BEF631B-E03A-4D14-95F7-651BD6E9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39" y="5681734"/>
            <a:ext cx="649143" cy="61708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C76C69B-4143-4982-B358-3C1FA68BF8F6}"/>
              </a:ext>
            </a:extLst>
          </p:cNvPr>
          <p:cNvSpPr txBox="1"/>
          <p:nvPr/>
        </p:nvSpPr>
        <p:spPr>
          <a:xfrm>
            <a:off x="4996886" y="5040180"/>
            <a:ext cx="1539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4"/>
              </a:rPr>
              <a:t>Vizualno</a:t>
            </a:r>
            <a:r>
              <a:rPr lang="hr-HR" sz="2400" dirty="0"/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43080FF-EA6F-4A2A-8EE6-D0D8AB79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6884" y="4217489"/>
            <a:ext cx="619420" cy="69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Slika na kojoj se prikazuje zeleno, grupa, gomila&#10;&#10;Opis je automatski generiran">
            <a:extLst>
              <a:ext uri="{FF2B5EF4-FFF2-40B4-BE49-F238E27FC236}">
                <a16:creationId xmlns:a16="http://schemas.microsoft.com/office/drawing/2014/main" xmlns="" id="{2071C627-F898-4C4B-8E38-5370D38CE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06" y="3933331"/>
            <a:ext cx="4026600" cy="278329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E7643417-331A-43DA-91D5-A7908C3C6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01" y="2076282"/>
            <a:ext cx="4029805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73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50A90E1-3935-4578-9DDA-FC0F62E5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100261"/>
            <a:ext cx="10134600" cy="827571"/>
          </a:xfrm>
        </p:spPr>
        <p:txBody>
          <a:bodyPr/>
          <a:lstStyle/>
          <a:p>
            <a:pPr algn="ctr"/>
            <a:r>
              <a:rPr lang="hr-HR" b="1" dirty="0"/>
              <a:t>Fotosinteza</a:t>
            </a:r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3CD79107-AC44-40EA-9AC1-9E8927872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3">
            <a:extLst>
              <a:ext uri="{FF2B5EF4-FFF2-40B4-BE49-F238E27FC236}">
                <a16:creationId xmlns:a16="http://schemas.microsoft.com/office/drawing/2014/main" xmlns="" id="{5B6AC541-4AB4-4E85-973B-7F4231CB5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07" b="2542"/>
          <a:stretch/>
        </p:blipFill>
        <p:spPr>
          <a:xfrm>
            <a:off x="1682908" y="1786253"/>
            <a:ext cx="8826184" cy="49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880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IZLAZNA KARTICA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24E5CDAC-3062-470D-81B9-79DA083088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8806" y="2044999"/>
            <a:ext cx="6715360" cy="44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815926" y="1888961"/>
            <a:ext cx="10255348" cy="4722854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F444AC5-CAED-4DDE-8358-D5BB5DEA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61" y="1223950"/>
            <a:ext cx="10515600" cy="656071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Provjeri znanje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F28B941-2A29-4BF4-B2FD-7AC69741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04" y="2194454"/>
            <a:ext cx="106940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dirty="0">
                <a:hlinkClick r:id="rId2"/>
              </a:rPr>
              <a:t>Aerobni ili anaerobni?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683BF13-2380-4FD2-9FFB-64C907BFD6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9107" y="1559942"/>
            <a:ext cx="914400" cy="927936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20F61FC-19BF-4F84-ABA3-6DBC72AF7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09" y="2194454"/>
            <a:ext cx="1505973" cy="15059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38D3AD9-9F17-428D-8EB5-66487BB8C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402" y="3429000"/>
            <a:ext cx="2493498" cy="24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925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257C299-0D82-4C88-8246-601882E76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056" y="2541072"/>
            <a:ext cx="6398455" cy="434599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hr-HR" sz="4100" dirty="0"/>
              <a:t>Sporost difuzije na veće udaljenosti</a:t>
            </a:r>
          </a:p>
          <a:p>
            <a:pPr>
              <a:lnSpc>
                <a:spcPct val="170000"/>
              </a:lnSpc>
            </a:pPr>
            <a:r>
              <a:rPr lang="hr-HR" sz="4100" dirty="0"/>
              <a:t> Kopneni kralježnjaci – pluća</a:t>
            </a:r>
          </a:p>
          <a:p>
            <a:pPr>
              <a:lnSpc>
                <a:spcPct val="170000"/>
              </a:lnSpc>
            </a:pPr>
            <a:r>
              <a:rPr lang="hr-HR" sz="4100" dirty="0"/>
              <a:t>Vodeni kralježnjaci – škrge</a:t>
            </a:r>
          </a:p>
          <a:p>
            <a:pPr>
              <a:lnSpc>
                <a:spcPct val="170000"/>
              </a:lnSpc>
            </a:pPr>
            <a:r>
              <a:rPr lang="hr-HR" sz="4100" dirty="0"/>
              <a:t>Plinovi se izmjenjuju difuzijom </a:t>
            </a:r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041268B2-DF66-4F29-AB21-52132D26E068}"/>
              </a:ext>
            </a:extLst>
          </p:cNvPr>
          <p:cNvSpPr txBox="1"/>
          <p:nvPr/>
        </p:nvSpPr>
        <p:spPr>
          <a:xfrm>
            <a:off x="5103056" y="1319681"/>
            <a:ext cx="609834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600" dirty="0"/>
              <a:t>Mnogostanični organizmi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07BDB64-D48E-43D6-B96F-74AE9922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2" y="2074375"/>
            <a:ext cx="4381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66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541096B-5274-4E2C-B654-8A3B5CE8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79" y="1248065"/>
            <a:ext cx="10515600" cy="830561"/>
          </a:xfrm>
        </p:spPr>
        <p:txBody>
          <a:bodyPr>
            <a:normAutofit/>
          </a:bodyPr>
          <a:lstStyle/>
          <a:p>
            <a:r>
              <a:rPr lang="hr-HR" sz="4000" b="1" dirty="0"/>
              <a:t>Zajedničke prilagodbe organa za disanje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55027F8-DA1F-48D8-B09C-0CAF8824A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958" y="2264695"/>
            <a:ext cx="6046226" cy="421997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500" b="1" dirty="0"/>
              <a:t>Površina je:</a:t>
            </a:r>
          </a:p>
          <a:p>
            <a:pPr>
              <a:lnSpc>
                <a:spcPct val="150000"/>
              </a:lnSpc>
            </a:pPr>
            <a:r>
              <a:rPr lang="hr-HR" sz="3500" dirty="0"/>
              <a:t>Tanka</a:t>
            </a:r>
          </a:p>
          <a:p>
            <a:pPr>
              <a:lnSpc>
                <a:spcPct val="150000"/>
              </a:lnSpc>
            </a:pPr>
            <a:r>
              <a:rPr lang="hr-HR" sz="3500" dirty="0"/>
              <a:t>Vlažna</a:t>
            </a:r>
          </a:p>
          <a:p>
            <a:pPr>
              <a:lnSpc>
                <a:spcPct val="150000"/>
              </a:lnSpc>
            </a:pPr>
            <a:r>
              <a:rPr lang="hr-HR" sz="3500" dirty="0"/>
              <a:t>Naborana (povećanje površine)</a:t>
            </a:r>
          </a:p>
          <a:p>
            <a:pPr>
              <a:lnSpc>
                <a:spcPct val="150000"/>
              </a:lnSpc>
            </a:pPr>
            <a:r>
              <a:rPr lang="hr-HR" sz="3500" dirty="0"/>
              <a:t>Dobro prokrvljena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C0B6891-80D6-4FFD-BD92-BB51FBF59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74" y="2105458"/>
            <a:ext cx="4379207" cy="43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sz="2800" u="sng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endParaRPr lang="hr-HR" u="sng" dirty="0" smtClean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r>
              <a:rPr lang="hr-HR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Zajedničke </a:t>
            </a:r>
            <a:r>
              <a:rPr lang="hr-HR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prilagodbe organa za disanje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Rezervirano mjesto sadržaja 7">
            <a:extLst>
              <a:ext uri="{FF2B5EF4-FFF2-40B4-BE49-F238E27FC236}">
                <a16:creationId xmlns:a16="http://schemas.microsoft.com/office/drawing/2014/main" xmlns="" id="{575204AA-B7EF-4A06-B1FC-696D61B65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555" y="2906844"/>
            <a:ext cx="1860159" cy="18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38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1926F75-C5FF-412C-8700-A3BDEE174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36" b="10147"/>
          <a:stretch/>
        </p:blipFill>
        <p:spPr>
          <a:xfrm>
            <a:off x="1924939" y="1880685"/>
            <a:ext cx="8623475" cy="485070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37756D-1D38-486F-9F96-D2D578798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521" y="1135849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Disanje</a:t>
            </a:r>
            <a:r>
              <a:rPr lang="en-US" sz="4000" b="1" dirty="0"/>
              <a:t> </a:t>
            </a:r>
            <a:r>
              <a:rPr lang="en-US" sz="4000" b="1" dirty="0" err="1"/>
              <a:t>plućima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115080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C635488-E0EC-4F4D-BA83-35A0E7C1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538" y="1261953"/>
            <a:ext cx="4826391" cy="1325563"/>
          </a:xfrm>
        </p:spPr>
        <p:txBody>
          <a:bodyPr/>
          <a:lstStyle/>
          <a:p>
            <a:r>
              <a:rPr lang="hr-HR" b="1" dirty="0"/>
              <a:t>Ptice i sisavci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19A4A2F-DE4D-4437-9CD9-A7A9E15F2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635" y="2167310"/>
            <a:ext cx="509877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dirty="0"/>
              <a:t>Velika površina pluća </a:t>
            </a:r>
          </a:p>
          <a:p>
            <a:pPr>
              <a:lnSpc>
                <a:spcPct val="150000"/>
              </a:lnSpc>
            </a:pPr>
            <a:r>
              <a:rPr lang="hr-HR" dirty="0"/>
              <a:t>Velik broj plućnih mjehurića </a:t>
            </a:r>
          </a:p>
          <a:p>
            <a:pPr>
              <a:lnSpc>
                <a:spcPct val="150000"/>
              </a:lnSpc>
            </a:pPr>
            <a:r>
              <a:rPr lang="hr-HR" dirty="0"/>
              <a:t>Održavanje stalne tjelesne temperature</a:t>
            </a:r>
          </a:p>
          <a:p>
            <a:endParaRPr lang="hr-HR" dirty="0"/>
          </a:p>
        </p:txBody>
      </p:sp>
      <p:pic>
        <p:nvPicPr>
          <p:cNvPr id="7" name="Slika 6" descr="Slika na kojoj se prikazuje ptica&#10;&#10;Opis je automatski generiran">
            <a:extLst>
              <a:ext uri="{FF2B5EF4-FFF2-40B4-BE49-F238E27FC236}">
                <a16:creationId xmlns:a16="http://schemas.microsoft.com/office/drawing/2014/main" xmlns="" id="{B30D0170-84B5-4071-8B18-1745ACFEE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91" y="1261953"/>
            <a:ext cx="5810871" cy="52309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E2440C0-A884-4EEE-A4F3-5B45D787E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410" y="4055509"/>
            <a:ext cx="2001128" cy="26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08A546F-0548-4DCB-9B07-D9B1000D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658" y="1251951"/>
            <a:ext cx="3486494" cy="858204"/>
          </a:xfrm>
        </p:spPr>
        <p:txBody>
          <a:bodyPr/>
          <a:lstStyle/>
          <a:p>
            <a:r>
              <a:rPr lang="hr-HR" b="1" dirty="0"/>
              <a:t>Gmazovi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6BE88B4-0F44-4000-B288-C2F5C85CB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79" y="2335638"/>
            <a:ext cx="470120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Manja površina pluća</a:t>
            </a:r>
          </a:p>
          <a:p>
            <a:pPr>
              <a:lnSpc>
                <a:spcPct val="150000"/>
              </a:lnSpc>
            </a:pPr>
            <a:r>
              <a:rPr lang="hr-HR" dirty="0"/>
              <a:t>Plućni mjehurići većeg promjera</a:t>
            </a:r>
          </a:p>
          <a:p>
            <a:pPr>
              <a:lnSpc>
                <a:spcPct val="150000"/>
              </a:lnSpc>
            </a:pPr>
            <a:r>
              <a:rPr lang="hr-HR" dirty="0"/>
              <a:t>Promjenjiva tjelesna temperatura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8FE344F-B4F3-446F-8EA2-5638EEB5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4142" y="4070384"/>
            <a:ext cx="1560111" cy="2440819"/>
          </a:xfrm>
          <a:prstGeom prst="rect">
            <a:avLst/>
          </a:prstGeom>
        </p:spPr>
      </p:pic>
      <p:pic>
        <p:nvPicPr>
          <p:cNvPr id="6" name="Slika 5" descr="Slika na kojoj se prikazuje tlo, na otvorenom, zgrada, životinja&#10;&#10;Opis je automatski generiran">
            <a:extLst>
              <a:ext uri="{FF2B5EF4-FFF2-40B4-BE49-F238E27FC236}">
                <a16:creationId xmlns:a16="http://schemas.microsoft.com/office/drawing/2014/main" xmlns="" id="{005473A4-333C-49CB-AD6E-D2A64E792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91" y="1301427"/>
            <a:ext cx="3981846" cy="53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1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467</Words>
  <Application>Microsoft Office PowerPoint</Application>
  <PresentationFormat>Custom</PresentationFormat>
  <Paragraphs>132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 Light</vt:lpstr>
      <vt:lpstr>Calibri</vt:lpstr>
      <vt:lpstr>Times New Roman</vt:lpstr>
      <vt:lpstr>Office Theme</vt:lpstr>
      <vt:lpstr>Dišu li sva živa bića na jednak način </vt:lpstr>
      <vt:lpstr>Znaš li kako dišu prikazani organizmi?</vt:lpstr>
      <vt:lpstr>Jednostanični organizmi </vt:lpstr>
      <vt:lpstr>Slide 4</vt:lpstr>
      <vt:lpstr>Zajedničke prilagodbe organa za disanje</vt:lpstr>
      <vt:lpstr>Provjeri znanje </vt:lpstr>
      <vt:lpstr>Disanje plućima</vt:lpstr>
      <vt:lpstr>Ptice i sisavci </vt:lpstr>
      <vt:lpstr>Gmazovi</vt:lpstr>
      <vt:lpstr>Vodozemci</vt:lpstr>
      <vt:lpstr>Disanje plućima  </vt:lpstr>
      <vt:lpstr>Slide 12</vt:lpstr>
      <vt:lpstr>Provjeri znanje </vt:lpstr>
      <vt:lpstr>Disanje na druge načine</vt:lpstr>
      <vt:lpstr>Puževi </vt:lpstr>
      <vt:lpstr>Slide 16</vt:lpstr>
      <vt:lpstr>Ribe</vt:lpstr>
      <vt:lpstr>Škrge unutar tijela  </vt:lpstr>
      <vt:lpstr>Škrge izvan tijela</vt:lpstr>
      <vt:lpstr>Slide 20</vt:lpstr>
      <vt:lpstr>Slide 21</vt:lpstr>
      <vt:lpstr>Provjeri znanje </vt:lpstr>
      <vt:lpstr>Slide 23</vt:lpstr>
      <vt:lpstr>Slide 24</vt:lpstr>
      <vt:lpstr>Slide 25</vt:lpstr>
      <vt:lpstr>Može i bez kisika</vt:lpstr>
      <vt:lpstr>Anaerobni organizmi </vt:lpstr>
      <vt:lpstr>Anaerobni organizmi </vt:lpstr>
      <vt:lpstr>Anaerobni organizmi </vt:lpstr>
      <vt:lpstr>Slide 30</vt:lpstr>
      <vt:lpstr>Kako dišu biljke</vt:lpstr>
      <vt:lpstr>Fotosinteza</vt:lpstr>
      <vt:lpstr>IZLAZNA KARTICA</vt:lpstr>
      <vt:lpstr>Provjeri znanje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91</cp:revision>
  <dcterms:created xsi:type="dcterms:W3CDTF">2021-01-04T08:54:24Z</dcterms:created>
  <dcterms:modified xsi:type="dcterms:W3CDTF">2021-08-17T08:59:06Z</dcterms:modified>
</cp:coreProperties>
</file>